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 Light" charset="1" panose="02000000000000000000"/>
      <p:regular r:id="rId10"/>
    </p:embeddedFont>
    <p:embeddedFont>
      <p:font typeface="Poppins Light Bold" charset="1" panose="02000000000000000000"/>
      <p:regular r:id="rId11"/>
    </p:embeddedFont>
    <p:embeddedFont>
      <p:font typeface="Poppins Bold" charset="1" panose="0200000000000000000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slides/slide1.xml" Type="http://schemas.openxmlformats.org/officeDocument/2006/relationships/slide"/><Relationship Id="rId14" Target="slides/slide2.xml" Type="http://schemas.openxmlformats.org/officeDocument/2006/relationships/slide"/><Relationship Id="rId15" Target="slides/slide3.xml" Type="http://schemas.openxmlformats.org/officeDocument/2006/relationships/slide"/><Relationship Id="rId16" Target="slides/slide4.xml" Type="http://schemas.openxmlformats.org/officeDocument/2006/relationships/slide"/><Relationship Id="rId17" Target="slides/slide5.xml" Type="http://schemas.openxmlformats.org/officeDocument/2006/relationships/slide"/><Relationship Id="rId18" Target="slides/slide6.xml" Type="http://schemas.openxmlformats.org/officeDocument/2006/relationships/slide"/><Relationship Id="rId19" Target="slides/slide7.xml" Type="http://schemas.openxmlformats.org/officeDocument/2006/relationships/slide"/><Relationship Id="rId2" Target="presProps.xml" Type="http://schemas.openxmlformats.org/officeDocument/2006/relationships/presProps"/><Relationship Id="rId20" Target="slides/slide8.xml" Type="http://schemas.openxmlformats.org/officeDocument/2006/relationships/slide"/><Relationship Id="rId21" Target="slides/slide9.xml" Type="http://schemas.openxmlformats.org/officeDocument/2006/relationships/slide"/><Relationship Id="rId22" Target="slides/slide10.xml" Type="http://schemas.openxmlformats.org/officeDocument/2006/relationships/slide"/><Relationship Id="rId23" Target="slides/slide11.xml" Type="http://schemas.openxmlformats.org/officeDocument/2006/relationships/slide"/><Relationship Id="rId24" Target="slides/slide12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3.png>
</file>

<file path=ppt/media/image4.jpe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18.png" Type="http://schemas.openxmlformats.org/officeDocument/2006/relationships/image"/><Relationship Id="rId5" Target="../media/image19.svg" Type="http://schemas.openxmlformats.org/officeDocument/2006/relationships/image"/><Relationship Id="rId6" Target="../media/image20.png" Type="http://schemas.openxmlformats.org/officeDocument/2006/relationships/image"/><Relationship Id="rId7" Target="../media/image21.svg" Type="http://schemas.openxmlformats.org/officeDocument/2006/relationships/image"/><Relationship Id="rId8" Target="../media/image3.png" Type="http://schemas.openxmlformats.org/officeDocument/2006/relationships/image"/><Relationship Id="rId9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3.png" Type="http://schemas.openxmlformats.org/officeDocument/2006/relationships/image"/><Relationship Id="rId5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3.png" Type="http://schemas.openxmlformats.org/officeDocument/2006/relationships/image"/><Relationship Id="rId5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3.png" Type="http://schemas.openxmlformats.org/officeDocument/2006/relationships/image"/><Relationship Id="rId5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3752" t="0" r="29703" b="0"/>
          <a:stretch>
            <a:fillRect/>
          </a:stretch>
        </p:blipFill>
        <p:spPr>
          <a:xfrm flipH="false" flipV="false" rot="0">
            <a:off x="865755" y="-91701"/>
            <a:ext cx="5742915" cy="10470401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405379" y="91701"/>
            <a:ext cx="142711" cy="10287000"/>
            <a:chOff x="0" y="0"/>
            <a:chExt cx="190282" cy="13716000"/>
          </a:xfrm>
        </p:grpSpPr>
        <p:sp>
          <p:nvSpPr>
            <p:cNvPr name="AutoShape 4" id="4"/>
            <p:cNvSpPr/>
            <p:nvPr/>
          </p:nvSpPr>
          <p:spPr>
            <a:xfrm rot="0"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</p:sp>
        <p:sp>
          <p:nvSpPr>
            <p:cNvPr name="AutoShape 5" id="5"/>
            <p:cNvSpPr/>
            <p:nvPr/>
          </p:nvSpPr>
          <p:spPr>
            <a:xfrm rot="0"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6773722" y="8826675"/>
            <a:ext cx="485578" cy="431625"/>
            <a:chOff x="0" y="0"/>
            <a:chExt cx="647437" cy="575500"/>
          </a:xfrm>
        </p:grpSpPr>
        <p:sp>
          <p:nvSpPr>
            <p:cNvPr name="AutoShape 7" id="7"/>
            <p:cNvSpPr/>
            <p:nvPr/>
          </p:nvSpPr>
          <p:spPr>
            <a:xfrm rot="0">
              <a:off x="0" y="0"/>
              <a:ext cx="647437" cy="575500"/>
            </a:xfrm>
            <a:prstGeom prst="rect">
              <a:avLst/>
            </a:prstGeom>
            <a:solidFill>
              <a:srgbClr val="DD211D"/>
            </a:solidFill>
          </p:spPr>
        </p:sp>
        <p:grpSp>
          <p:nvGrpSpPr>
            <p:cNvPr name="Group 8" id="8"/>
            <p:cNvGrpSpPr/>
            <p:nvPr/>
          </p:nvGrpSpPr>
          <p:grpSpPr>
            <a:xfrm rot="0">
              <a:off x="0" y="171992"/>
              <a:ext cx="517352" cy="231517"/>
              <a:chOff x="0" y="0"/>
              <a:chExt cx="959235" cy="429260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-5080"/>
                <a:ext cx="959235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959235">
                    <a:moveTo>
                      <a:pt x="941455" y="187960"/>
                    </a:moveTo>
                    <a:lnTo>
                      <a:pt x="679835" y="11430"/>
                    </a:lnTo>
                    <a:cubicBezTo>
                      <a:pt x="662055" y="0"/>
                      <a:pt x="639195" y="3810"/>
                      <a:pt x="626495" y="21590"/>
                    </a:cubicBezTo>
                    <a:cubicBezTo>
                      <a:pt x="615065" y="39370"/>
                      <a:pt x="618875" y="62230"/>
                      <a:pt x="636655" y="74930"/>
                    </a:cubicBezTo>
                    <a:lnTo>
                      <a:pt x="795405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795405" y="257810"/>
                    </a:lnTo>
                    <a:lnTo>
                      <a:pt x="636655" y="364490"/>
                    </a:lnTo>
                    <a:cubicBezTo>
                      <a:pt x="618875" y="375920"/>
                      <a:pt x="615065" y="400050"/>
                      <a:pt x="626495" y="417830"/>
                    </a:cubicBezTo>
                    <a:cubicBezTo>
                      <a:pt x="634115" y="429260"/>
                      <a:pt x="645545" y="434340"/>
                      <a:pt x="658245" y="434340"/>
                    </a:cubicBezTo>
                    <a:cubicBezTo>
                      <a:pt x="665865" y="434340"/>
                      <a:pt x="673485" y="431800"/>
                      <a:pt x="679835" y="427990"/>
                    </a:cubicBezTo>
                    <a:lnTo>
                      <a:pt x="942725" y="251460"/>
                    </a:lnTo>
                    <a:cubicBezTo>
                      <a:pt x="952885" y="243840"/>
                      <a:pt x="959235" y="232410"/>
                      <a:pt x="959235" y="219710"/>
                    </a:cubicBezTo>
                    <a:cubicBezTo>
                      <a:pt x="959235" y="207010"/>
                      <a:pt x="952885" y="195580"/>
                      <a:pt x="941455" y="187960"/>
                    </a:cubicBezTo>
                    <a:close/>
                  </a:path>
                </a:pathLst>
              </a:custGeom>
              <a:solidFill>
                <a:srgbClr val="FDFCFC"/>
              </a:solidFill>
            </p:spPr>
          </p:sp>
        </p:grp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3"/>
          <a:srcRect l="0" t="0" r="59023" b="0"/>
          <a:stretch>
            <a:fillRect/>
          </a:stretch>
        </p:blipFill>
        <p:spPr>
          <a:xfrm flipH="false" flipV="false" rot="0">
            <a:off x="7176968" y="334322"/>
            <a:ext cx="1759970" cy="694378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6130992" y="-299224"/>
            <a:ext cx="1771039" cy="1771039"/>
          </a:xfrm>
          <a:prstGeom prst="rect">
            <a:avLst/>
          </a:prstGeom>
        </p:spPr>
      </p:pic>
      <p:grpSp>
        <p:nvGrpSpPr>
          <p:cNvPr name="Group 12" id="12"/>
          <p:cNvGrpSpPr/>
          <p:nvPr/>
        </p:nvGrpSpPr>
        <p:grpSpPr>
          <a:xfrm rot="0">
            <a:off x="7176968" y="2245193"/>
            <a:ext cx="7531779" cy="4550473"/>
            <a:chOff x="0" y="0"/>
            <a:chExt cx="10042372" cy="6067297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123825"/>
              <a:ext cx="10042372" cy="47360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13750"/>
                </a:lnSpc>
              </a:pPr>
              <a:r>
                <a:rPr lang="en-US" sz="12500" spc="-125">
                  <a:solidFill>
                    <a:srgbClr val="141414"/>
                  </a:solidFill>
                  <a:latin typeface="Poppins Bold Bold"/>
                </a:rPr>
                <a:t>Heart </a:t>
              </a:r>
            </a:p>
            <a:p>
              <a:pPr algn="just">
                <a:lnSpc>
                  <a:spcPts val="13750"/>
                </a:lnSpc>
              </a:pPr>
              <a:r>
                <a:rPr lang="en-US" sz="12500" spc="-125">
                  <a:solidFill>
                    <a:srgbClr val="DD211D"/>
                  </a:solidFill>
                  <a:latin typeface="Poppins Bold"/>
                </a:rPr>
                <a:t>D</a:t>
              </a:r>
              <a:r>
                <a:rPr lang="en-US" sz="12500" spc="-125">
                  <a:solidFill>
                    <a:srgbClr val="DD211D"/>
                  </a:solidFill>
                  <a:latin typeface="Poppins Bold Bold"/>
                </a:rPr>
                <a:t>isease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1013842" y="5358902"/>
              <a:ext cx="9028530" cy="7083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447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6290510" y="6382916"/>
            <a:ext cx="6439299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spc="374">
                <a:solidFill>
                  <a:srgbClr val="141414"/>
                </a:solidFill>
                <a:latin typeface="Poppins Light Bold"/>
              </a:rPr>
              <a:t>BIGGER THEN DATA (BTD)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642691" y="6935095"/>
            <a:ext cx="4435639" cy="2804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97650" indent="-248825" lvl="1">
              <a:lnSpc>
                <a:spcPts val="3227"/>
              </a:lnSpc>
              <a:buFont typeface="Arial"/>
              <a:buChar char="•"/>
            </a:pPr>
            <a:r>
              <a:rPr lang="en-US" sz="2305">
                <a:solidFill>
                  <a:srgbClr val="000000"/>
                </a:solidFill>
                <a:latin typeface="Poppins Light"/>
              </a:rPr>
              <a:t>Afnan Alzahrani</a:t>
            </a:r>
            <a:r>
              <a:rPr lang="en-US" sz="2305">
                <a:solidFill>
                  <a:srgbClr val="000000"/>
                </a:solidFill>
                <a:latin typeface="Poppins Light"/>
              </a:rPr>
              <a:t> (Speaker) </a:t>
            </a:r>
          </a:p>
          <a:p>
            <a:pPr marL="497650" indent="-248825" lvl="1">
              <a:lnSpc>
                <a:spcPts val="3227"/>
              </a:lnSpc>
              <a:buFont typeface="Arial"/>
              <a:buChar char="•"/>
            </a:pPr>
            <a:r>
              <a:rPr lang="en-US" sz="2305">
                <a:solidFill>
                  <a:srgbClr val="000000"/>
                </a:solidFill>
                <a:latin typeface="Poppins Light"/>
              </a:rPr>
              <a:t>Batool Alhajaji (Speaker) </a:t>
            </a:r>
          </a:p>
          <a:p>
            <a:pPr marL="497650" indent="-248825" lvl="1">
              <a:lnSpc>
                <a:spcPts val="3227"/>
              </a:lnSpc>
              <a:buFont typeface="Arial"/>
              <a:buChar char="•"/>
            </a:pPr>
            <a:r>
              <a:rPr lang="en-US" sz="2305">
                <a:solidFill>
                  <a:srgbClr val="000000"/>
                </a:solidFill>
                <a:latin typeface="Poppins Light"/>
              </a:rPr>
              <a:t>Amjad Almusallam </a:t>
            </a:r>
          </a:p>
          <a:p>
            <a:pPr marL="497650" indent="-248825" lvl="1">
              <a:lnSpc>
                <a:spcPts val="3227"/>
              </a:lnSpc>
              <a:buFont typeface="Arial"/>
              <a:buChar char="•"/>
            </a:pPr>
            <a:r>
              <a:rPr lang="en-US" sz="2305">
                <a:solidFill>
                  <a:srgbClr val="000000"/>
                </a:solidFill>
                <a:latin typeface="Poppins Light"/>
              </a:rPr>
              <a:t>Mahmoud Alhassan  </a:t>
            </a:r>
          </a:p>
          <a:p>
            <a:pPr marL="497650" indent="-248825" lvl="1">
              <a:lnSpc>
                <a:spcPts val="3227"/>
              </a:lnSpc>
              <a:buFont typeface="Arial"/>
              <a:buChar char="•"/>
            </a:pPr>
            <a:r>
              <a:rPr lang="en-US" sz="2305">
                <a:solidFill>
                  <a:srgbClr val="000000"/>
                </a:solidFill>
                <a:latin typeface="Poppins Light"/>
              </a:rPr>
              <a:t>Abdullah Alhuwaishel </a:t>
            </a:r>
          </a:p>
          <a:p>
            <a:pPr marL="497650" indent="-248825" lvl="1">
              <a:lnSpc>
                <a:spcPts val="3227"/>
              </a:lnSpc>
              <a:buFont typeface="Arial"/>
              <a:buChar char="•"/>
            </a:pPr>
            <a:r>
              <a:rPr lang="en-US" sz="2305">
                <a:solidFill>
                  <a:srgbClr val="000000"/>
                </a:solidFill>
                <a:latin typeface="Poppins Light"/>
              </a:rPr>
              <a:t>Jumana Almussa </a:t>
            </a:r>
          </a:p>
          <a:p>
            <a:pPr>
              <a:lnSpc>
                <a:spcPts val="3227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8677570" y="-5063092"/>
            <a:ext cx="1028700" cy="11154883"/>
          </a:xfrm>
          <a:prstGeom prst="rect">
            <a:avLst/>
          </a:prstGeom>
          <a:solidFill>
            <a:srgbClr val="DD211D"/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0" t="0" r="59023" b="0"/>
          <a:stretch>
            <a:fillRect/>
          </a:stretch>
        </p:blipFill>
        <p:spPr>
          <a:xfrm flipH="false" flipV="false" rot="0">
            <a:off x="678471" y="239107"/>
            <a:ext cx="1759970" cy="694378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6130992" y="-299224"/>
            <a:ext cx="1771039" cy="1771039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16773722" y="8826675"/>
            <a:ext cx="485578" cy="431625"/>
            <a:chOff x="0" y="0"/>
            <a:chExt cx="647437" cy="575500"/>
          </a:xfrm>
        </p:grpSpPr>
        <p:sp>
          <p:nvSpPr>
            <p:cNvPr name="AutoShape 6" id="6"/>
            <p:cNvSpPr/>
            <p:nvPr/>
          </p:nvSpPr>
          <p:spPr>
            <a:xfrm rot="0">
              <a:off x="0" y="0"/>
              <a:ext cx="647437" cy="575500"/>
            </a:xfrm>
            <a:prstGeom prst="rect">
              <a:avLst/>
            </a:prstGeom>
            <a:solidFill>
              <a:srgbClr val="DD211D"/>
            </a:solidFill>
          </p:spPr>
        </p:sp>
        <p:grpSp>
          <p:nvGrpSpPr>
            <p:cNvPr name="Group 7" id="7"/>
            <p:cNvGrpSpPr/>
            <p:nvPr/>
          </p:nvGrpSpPr>
          <p:grpSpPr>
            <a:xfrm rot="0">
              <a:off x="0" y="171992"/>
              <a:ext cx="517352" cy="231517"/>
              <a:chOff x="0" y="0"/>
              <a:chExt cx="959235" cy="429260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0" y="-5080"/>
                <a:ext cx="959235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959235">
                    <a:moveTo>
                      <a:pt x="941455" y="187960"/>
                    </a:moveTo>
                    <a:lnTo>
                      <a:pt x="679835" y="11430"/>
                    </a:lnTo>
                    <a:cubicBezTo>
                      <a:pt x="662055" y="0"/>
                      <a:pt x="639195" y="3810"/>
                      <a:pt x="626495" y="21590"/>
                    </a:cubicBezTo>
                    <a:cubicBezTo>
                      <a:pt x="615065" y="39370"/>
                      <a:pt x="618875" y="62230"/>
                      <a:pt x="636655" y="74930"/>
                    </a:cubicBezTo>
                    <a:lnTo>
                      <a:pt x="795405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795405" y="257810"/>
                    </a:lnTo>
                    <a:lnTo>
                      <a:pt x="636655" y="364490"/>
                    </a:lnTo>
                    <a:cubicBezTo>
                      <a:pt x="618875" y="375920"/>
                      <a:pt x="615065" y="400050"/>
                      <a:pt x="626495" y="417830"/>
                    </a:cubicBezTo>
                    <a:cubicBezTo>
                      <a:pt x="634115" y="429260"/>
                      <a:pt x="645545" y="434340"/>
                      <a:pt x="658245" y="434340"/>
                    </a:cubicBezTo>
                    <a:cubicBezTo>
                      <a:pt x="665865" y="434340"/>
                      <a:pt x="673485" y="431800"/>
                      <a:pt x="679835" y="427990"/>
                    </a:cubicBezTo>
                    <a:lnTo>
                      <a:pt x="942725" y="251460"/>
                    </a:lnTo>
                    <a:cubicBezTo>
                      <a:pt x="952885" y="243840"/>
                      <a:pt x="959235" y="232410"/>
                      <a:pt x="959235" y="219710"/>
                    </a:cubicBezTo>
                    <a:cubicBezTo>
                      <a:pt x="959235" y="207010"/>
                      <a:pt x="952885" y="195580"/>
                      <a:pt x="941455" y="187960"/>
                    </a:cubicBezTo>
                    <a:close/>
                  </a:path>
                </a:pathLst>
              </a:custGeom>
              <a:solidFill>
                <a:srgbClr val="FDFCFC"/>
              </a:solidFill>
            </p:spPr>
          </p:sp>
        </p:grp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2688382" y="4785071"/>
            <a:ext cx="13007076" cy="4041604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 rot="0">
            <a:off x="5901687" y="202342"/>
            <a:ext cx="9924811" cy="2538947"/>
            <a:chOff x="0" y="0"/>
            <a:chExt cx="13233081" cy="3385263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0"/>
              <a:ext cx="13233081" cy="952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640"/>
                </a:lnSpc>
              </a:pPr>
              <a:r>
                <a:rPr lang="en-US" sz="4700">
                  <a:solidFill>
                    <a:srgbClr val="FDFCFC"/>
                  </a:solidFill>
                  <a:latin typeface="Poppins Bold Bold"/>
                </a:rPr>
                <a:t>Logistic regression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562853"/>
              <a:ext cx="13233081" cy="6615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823764"/>
              <a:ext cx="13233081" cy="5614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5878954" y="1951061"/>
            <a:ext cx="6530092" cy="4002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95"/>
              </a:lnSpc>
            </a:pPr>
            <a:r>
              <a:rPr lang="en-US" sz="4263">
                <a:solidFill>
                  <a:srgbClr val="000000"/>
                </a:solidFill>
                <a:latin typeface="Poppins Light"/>
              </a:rPr>
              <a:t>-create hyperparameter</a:t>
            </a:r>
          </a:p>
          <a:p>
            <a:pPr algn="ctr">
              <a:lnSpc>
                <a:spcPts val="6395"/>
              </a:lnSpc>
            </a:pPr>
            <a:r>
              <a:rPr lang="en-US" sz="4263">
                <a:solidFill>
                  <a:srgbClr val="000000"/>
                </a:solidFill>
                <a:latin typeface="Poppins Light"/>
              </a:rPr>
              <a:t>-Best Parameters</a:t>
            </a:r>
          </a:p>
          <a:p>
            <a:pPr algn="ctr">
              <a:lnSpc>
                <a:spcPts val="6395"/>
              </a:lnSpc>
            </a:pPr>
            <a:r>
              <a:rPr lang="en-US" sz="4263">
                <a:solidFill>
                  <a:srgbClr val="000000"/>
                </a:solidFill>
                <a:latin typeface="Poppins Light"/>
              </a:rPr>
              <a:t>-Best Score</a:t>
            </a:r>
          </a:p>
          <a:p>
            <a:pPr algn="ctr">
              <a:lnSpc>
                <a:spcPts val="6395"/>
              </a:lnSpc>
            </a:pPr>
          </a:p>
          <a:p>
            <a:pPr algn="ctr">
              <a:lnSpc>
                <a:spcPts val="639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8677570" y="-5063092"/>
            <a:ext cx="1028700" cy="11154883"/>
          </a:xfrm>
          <a:prstGeom prst="rect">
            <a:avLst/>
          </a:prstGeom>
          <a:solidFill>
            <a:srgbClr val="DD211D"/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0" t="0" r="59023" b="0"/>
          <a:stretch>
            <a:fillRect/>
          </a:stretch>
        </p:blipFill>
        <p:spPr>
          <a:xfrm flipH="false" flipV="false" rot="0">
            <a:off x="678471" y="239107"/>
            <a:ext cx="1759970" cy="694378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6130992" y="-299224"/>
            <a:ext cx="1771039" cy="1771039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16773722" y="8826675"/>
            <a:ext cx="485578" cy="431625"/>
            <a:chOff x="0" y="0"/>
            <a:chExt cx="647437" cy="575500"/>
          </a:xfrm>
        </p:grpSpPr>
        <p:sp>
          <p:nvSpPr>
            <p:cNvPr name="AutoShape 6" id="6"/>
            <p:cNvSpPr/>
            <p:nvPr/>
          </p:nvSpPr>
          <p:spPr>
            <a:xfrm rot="0">
              <a:off x="0" y="0"/>
              <a:ext cx="647437" cy="575500"/>
            </a:xfrm>
            <a:prstGeom prst="rect">
              <a:avLst/>
            </a:prstGeom>
            <a:solidFill>
              <a:srgbClr val="DD211D"/>
            </a:solidFill>
          </p:spPr>
        </p:sp>
        <p:grpSp>
          <p:nvGrpSpPr>
            <p:cNvPr name="Group 7" id="7"/>
            <p:cNvGrpSpPr/>
            <p:nvPr/>
          </p:nvGrpSpPr>
          <p:grpSpPr>
            <a:xfrm rot="0">
              <a:off x="0" y="171992"/>
              <a:ext cx="517352" cy="231517"/>
              <a:chOff x="0" y="0"/>
              <a:chExt cx="959235" cy="429260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0" y="-5080"/>
                <a:ext cx="959235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959235">
                    <a:moveTo>
                      <a:pt x="941455" y="187960"/>
                    </a:moveTo>
                    <a:lnTo>
                      <a:pt x="679835" y="11430"/>
                    </a:lnTo>
                    <a:cubicBezTo>
                      <a:pt x="662055" y="0"/>
                      <a:pt x="639195" y="3810"/>
                      <a:pt x="626495" y="21590"/>
                    </a:cubicBezTo>
                    <a:cubicBezTo>
                      <a:pt x="615065" y="39370"/>
                      <a:pt x="618875" y="62230"/>
                      <a:pt x="636655" y="74930"/>
                    </a:cubicBezTo>
                    <a:lnTo>
                      <a:pt x="795405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795405" y="257810"/>
                    </a:lnTo>
                    <a:lnTo>
                      <a:pt x="636655" y="364490"/>
                    </a:lnTo>
                    <a:cubicBezTo>
                      <a:pt x="618875" y="375920"/>
                      <a:pt x="615065" y="400050"/>
                      <a:pt x="626495" y="417830"/>
                    </a:cubicBezTo>
                    <a:cubicBezTo>
                      <a:pt x="634115" y="429260"/>
                      <a:pt x="645545" y="434340"/>
                      <a:pt x="658245" y="434340"/>
                    </a:cubicBezTo>
                    <a:cubicBezTo>
                      <a:pt x="665865" y="434340"/>
                      <a:pt x="673485" y="431800"/>
                      <a:pt x="679835" y="427990"/>
                    </a:cubicBezTo>
                    <a:lnTo>
                      <a:pt x="942725" y="251460"/>
                    </a:lnTo>
                    <a:cubicBezTo>
                      <a:pt x="952885" y="243840"/>
                      <a:pt x="959235" y="232410"/>
                      <a:pt x="959235" y="219710"/>
                    </a:cubicBezTo>
                    <a:cubicBezTo>
                      <a:pt x="959235" y="207010"/>
                      <a:pt x="952885" y="195580"/>
                      <a:pt x="941455" y="187960"/>
                    </a:cubicBezTo>
                    <a:close/>
                  </a:path>
                </a:pathLst>
              </a:custGeom>
              <a:solidFill>
                <a:srgbClr val="FDFCFC"/>
              </a:solidFill>
            </p:spPr>
          </p:sp>
        </p:grp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12240" t="2369" r="11786" b="13623"/>
          <a:stretch>
            <a:fillRect/>
          </a:stretch>
        </p:blipFill>
        <p:spPr>
          <a:xfrm flipH="false" flipV="false" rot="0">
            <a:off x="5548638" y="3172914"/>
            <a:ext cx="7190724" cy="6085386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 rot="0">
            <a:off x="5901687" y="202342"/>
            <a:ext cx="9924811" cy="2538947"/>
            <a:chOff x="0" y="0"/>
            <a:chExt cx="13233081" cy="3385263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0"/>
              <a:ext cx="13233081" cy="952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640"/>
                </a:lnSpc>
              </a:pPr>
              <a:r>
                <a:rPr lang="en-US" sz="4700">
                  <a:solidFill>
                    <a:srgbClr val="FDFCFC"/>
                  </a:solidFill>
                  <a:latin typeface="Poppins Bold Bold"/>
                </a:rPr>
                <a:t>Logistic regression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562853"/>
              <a:ext cx="13233081" cy="6615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823764"/>
              <a:ext cx="13233081" cy="5614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6273056" y="1977841"/>
            <a:ext cx="5741888" cy="763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17"/>
              </a:lnSpc>
              <a:spcBef>
                <a:spcPct val="0"/>
              </a:spcBef>
            </a:pPr>
            <a:r>
              <a:rPr lang="en-US" sz="4212">
                <a:solidFill>
                  <a:srgbClr val="000000"/>
                </a:solidFill>
                <a:latin typeface="Poppins Light"/>
              </a:rPr>
              <a:t>"plot confusion matrix"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01566" y="0"/>
            <a:ext cx="142711" cy="10287000"/>
            <a:chOff x="0" y="0"/>
            <a:chExt cx="190282" cy="13716000"/>
          </a:xfrm>
        </p:grpSpPr>
        <p:sp>
          <p:nvSpPr>
            <p:cNvPr name="AutoShape 3" id="3"/>
            <p:cNvSpPr/>
            <p:nvPr/>
          </p:nvSpPr>
          <p:spPr>
            <a:xfrm rot="0"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</p:sp>
        <p:sp>
          <p:nvSpPr>
            <p:cNvPr name="AutoShape 4" id="4"/>
            <p:cNvSpPr/>
            <p:nvPr/>
          </p:nvSpPr>
          <p:spPr>
            <a:xfrm rot="0"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115720" y="2678652"/>
            <a:ext cx="2565426" cy="2298180"/>
            <a:chOff x="0" y="0"/>
            <a:chExt cx="13106099" cy="11740811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13106099" cy="11740811"/>
            </a:xfrm>
            <a:custGeom>
              <a:avLst/>
              <a:gdLst/>
              <a:ahLst/>
              <a:cxnLst/>
              <a:rect r="r" b="b" t="t" l="l"/>
              <a:pathLst>
                <a:path h="11740811" w="13106099">
                  <a:moveTo>
                    <a:pt x="0" y="0"/>
                  </a:moveTo>
                  <a:lnTo>
                    <a:pt x="0" y="11740811"/>
                  </a:lnTo>
                  <a:lnTo>
                    <a:pt x="13106099" y="11740811"/>
                  </a:lnTo>
                  <a:lnTo>
                    <a:pt x="13106099" y="0"/>
                  </a:lnTo>
                  <a:lnTo>
                    <a:pt x="0" y="0"/>
                  </a:lnTo>
                  <a:close/>
                  <a:moveTo>
                    <a:pt x="13045139" y="11679851"/>
                  </a:moveTo>
                  <a:lnTo>
                    <a:pt x="59690" y="11679851"/>
                  </a:lnTo>
                  <a:lnTo>
                    <a:pt x="59690" y="59690"/>
                  </a:lnTo>
                  <a:lnTo>
                    <a:pt x="13045139" y="59690"/>
                  </a:lnTo>
                  <a:lnTo>
                    <a:pt x="13045139" y="11679851"/>
                  </a:lnTo>
                  <a:close/>
                </a:path>
              </a:pathLst>
            </a:custGeom>
            <a:solidFill>
              <a:srgbClr val="141414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0833007" y="5310167"/>
            <a:ext cx="2565426" cy="2298180"/>
            <a:chOff x="0" y="0"/>
            <a:chExt cx="13106099" cy="11740811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13106099" cy="11740811"/>
            </a:xfrm>
            <a:custGeom>
              <a:avLst/>
              <a:gdLst/>
              <a:ahLst/>
              <a:cxnLst/>
              <a:rect r="r" b="b" t="t" l="l"/>
              <a:pathLst>
                <a:path h="11740811" w="13106099">
                  <a:moveTo>
                    <a:pt x="0" y="0"/>
                  </a:moveTo>
                  <a:lnTo>
                    <a:pt x="0" y="11740811"/>
                  </a:lnTo>
                  <a:lnTo>
                    <a:pt x="13106099" y="11740811"/>
                  </a:lnTo>
                  <a:lnTo>
                    <a:pt x="13106099" y="0"/>
                  </a:lnTo>
                  <a:lnTo>
                    <a:pt x="0" y="0"/>
                  </a:lnTo>
                  <a:close/>
                  <a:moveTo>
                    <a:pt x="13045139" y="11679851"/>
                  </a:moveTo>
                  <a:lnTo>
                    <a:pt x="59690" y="11679851"/>
                  </a:lnTo>
                  <a:lnTo>
                    <a:pt x="59690" y="59690"/>
                  </a:lnTo>
                  <a:lnTo>
                    <a:pt x="13045139" y="59690"/>
                  </a:lnTo>
                  <a:lnTo>
                    <a:pt x="13045139" y="11679851"/>
                  </a:lnTo>
                  <a:close/>
                </a:path>
              </a:pathLst>
            </a:custGeom>
            <a:solidFill>
              <a:srgbClr val="141414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3813238" y="5310167"/>
            <a:ext cx="2565426" cy="2298180"/>
            <a:chOff x="0" y="0"/>
            <a:chExt cx="13106099" cy="11740811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13106099" cy="11740811"/>
            </a:xfrm>
            <a:custGeom>
              <a:avLst/>
              <a:gdLst/>
              <a:ahLst/>
              <a:cxnLst/>
              <a:rect r="r" b="b" t="t" l="l"/>
              <a:pathLst>
                <a:path h="11740811" w="13106099">
                  <a:moveTo>
                    <a:pt x="0" y="0"/>
                  </a:moveTo>
                  <a:lnTo>
                    <a:pt x="0" y="11740811"/>
                  </a:lnTo>
                  <a:lnTo>
                    <a:pt x="13106099" y="11740811"/>
                  </a:lnTo>
                  <a:lnTo>
                    <a:pt x="13106099" y="0"/>
                  </a:lnTo>
                  <a:lnTo>
                    <a:pt x="0" y="0"/>
                  </a:lnTo>
                  <a:close/>
                  <a:moveTo>
                    <a:pt x="13045139" y="11679851"/>
                  </a:moveTo>
                  <a:lnTo>
                    <a:pt x="59690" y="11679851"/>
                  </a:lnTo>
                  <a:lnTo>
                    <a:pt x="59690" y="59690"/>
                  </a:lnTo>
                  <a:lnTo>
                    <a:pt x="13045139" y="59690"/>
                  </a:lnTo>
                  <a:lnTo>
                    <a:pt x="13045139" y="11679851"/>
                  </a:lnTo>
                  <a:close/>
                </a:path>
              </a:pathLst>
            </a:custGeom>
            <a:solidFill>
              <a:srgbClr val="141414"/>
            </a:solidFill>
          </p:spPr>
        </p:sp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497866" y="5870611"/>
            <a:ext cx="1235708" cy="1177292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2979175" y="3219322"/>
            <a:ext cx="838514" cy="1216841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668780" y="5890386"/>
            <a:ext cx="854342" cy="1137744"/>
          </a:xfrm>
          <a:prstGeom prst="rect">
            <a:avLst/>
          </a:prstGeom>
        </p:spPr>
      </p:pic>
      <p:grpSp>
        <p:nvGrpSpPr>
          <p:cNvPr name="Group 14" id="14"/>
          <p:cNvGrpSpPr/>
          <p:nvPr/>
        </p:nvGrpSpPr>
        <p:grpSpPr>
          <a:xfrm rot="0">
            <a:off x="16773722" y="8826675"/>
            <a:ext cx="485578" cy="431625"/>
            <a:chOff x="0" y="0"/>
            <a:chExt cx="647437" cy="575500"/>
          </a:xfrm>
        </p:grpSpPr>
        <p:sp>
          <p:nvSpPr>
            <p:cNvPr name="AutoShape 15" id="15"/>
            <p:cNvSpPr/>
            <p:nvPr/>
          </p:nvSpPr>
          <p:spPr>
            <a:xfrm rot="0">
              <a:off x="0" y="0"/>
              <a:ext cx="647437" cy="575500"/>
            </a:xfrm>
            <a:prstGeom prst="rect">
              <a:avLst/>
            </a:prstGeom>
            <a:solidFill>
              <a:srgbClr val="DD211D"/>
            </a:solidFill>
          </p:spPr>
        </p:sp>
        <p:grpSp>
          <p:nvGrpSpPr>
            <p:cNvPr name="Group 16" id="16"/>
            <p:cNvGrpSpPr/>
            <p:nvPr/>
          </p:nvGrpSpPr>
          <p:grpSpPr>
            <a:xfrm rot="0">
              <a:off x="0" y="171992"/>
              <a:ext cx="517352" cy="231517"/>
              <a:chOff x="0" y="0"/>
              <a:chExt cx="959235" cy="429260"/>
            </a:xfrm>
          </p:grpSpPr>
          <p:sp>
            <p:nvSpPr>
              <p:cNvPr name="Freeform 17" id="17"/>
              <p:cNvSpPr/>
              <p:nvPr/>
            </p:nvSpPr>
            <p:spPr>
              <a:xfrm>
                <a:off x="0" y="-5080"/>
                <a:ext cx="959235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959235">
                    <a:moveTo>
                      <a:pt x="941455" y="187960"/>
                    </a:moveTo>
                    <a:lnTo>
                      <a:pt x="679835" y="11430"/>
                    </a:lnTo>
                    <a:cubicBezTo>
                      <a:pt x="662055" y="0"/>
                      <a:pt x="639195" y="3810"/>
                      <a:pt x="626495" y="21590"/>
                    </a:cubicBezTo>
                    <a:cubicBezTo>
                      <a:pt x="615065" y="39370"/>
                      <a:pt x="618875" y="62230"/>
                      <a:pt x="636655" y="74930"/>
                    </a:cubicBezTo>
                    <a:lnTo>
                      <a:pt x="795405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795405" y="257810"/>
                    </a:lnTo>
                    <a:lnTo>
                      <a:pt x="636655" y="364490"/>
                    </a:lnTo>
                    <a:cubicBezTo>
                      <a:pt x="618875" y="375920"/>
                      <a:pt x="615065" y="400050"/>
                      <a:pt x="626495" y="417830"/>
                    </a:cubicBezTo>
                    <a:cubicBezTo>
                      <a:pt x="634115" y="429260"/>
                      <a:pt x="645545" y="434340"/>
                      <a:pt x="658245" y="434340"/>
                    </a:cubicBezTo>
                    <a:cubicBezTo>
                      <a:pt x="665865" y="434340"/>
                      <a:pt x="673485" y="431800"/>
                      <a:pt x="679835" y="427990"/>
                    </a:cubicBezTo>
                    <a:lnTo>
                      <a:pt x="942725" y="251460"/>
                    </a:lnTo>
                    <a:cubicBezTo>
                      <a:pt x="952885" y="243840"/>
                      <a:pt x="959235" y="232410"/>
                      <a:pt x="959235" y="219710"/>
                    </a:cubicBezTo>
                    <a:cubicBezTo>
                      <a:pt x="959235" y="207010"/>
                      <a:pt x="952885" y="195580"/>
                      <a:pt x="941455" y="187960"/>
                    </a:cubicBezTo>
                    <a:close/>
                  </a:path>
                </a:pathLst>
              </a:custGeom>
              <a:solidFill>
                <a:srgbClr val="FDFCFC"/>
              </a:solidFill>
            </p:spPr>
          </p:sp>
        </p:grpSp>
      </p:grpSp>
      <p:pic>
        <p:nvPicPr>
          <p:cNvPr name="Picture 18" id="18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6130992" y="-299224"/>
            <a:ext cx="1771039" cy="1771039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9"/>
          <a:srcRect l="0" t="0" r="59023" b="0"/>
          <a:stretch>
            <a:fillRect/>
          </a:stretch>
        </p:blipFill>
        <p:spPr>
          <a:xfrm flipH="false" flipV="false" rot="0">
            <a:off x="678471" y="239107"/>
            <a:ext cx="1759970" cy="694378"/>
          </a:xfrm>
          <a:prstGeom prst="rect">
            <a:avLst/>
          </a:prstGeom>
        </p:spPr>
      </p:pic>
      <p:grpSp>
        <p:nvGrpSpPr>
          <p:cNvPr name="Group 20" id="20"/>
          <p:cNvGrpSpPr/>
          <p:nvPr/>
        </p:nvGrpSpPr>
        <p:grpSpPr>
          <a:xfrm rot="0">
            <a:off x="2206991" y="3603754"/>
            <a:ext cx="7628161" cy="3079491"/>
            <a:chOff x="0" y="0"/>
            <a:chExt cx="10170881" cy="4105988"/>
          </a:xfrm>
        </p:grpSpPr>
        <p:sp>
          <p:nvSpPr>
            <p:cNvPr name="TextBox 21" id="21"/>
            <p:cNvSpPr txBox="true"/>
            <p:nvPr/>
          </p:nvSpPr>
          <p:spPr>
            <a:xfrm rot="0">
              <a:off x="0" y="0"/>
              <a:ext cx="10170881" cy="28932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640"/>
                </a:lnSpc>
              </a:pPr>
              <a:r>
                <a:rPr lang="en-US" sz="7200">
                  <a:solidFill>
                    <a:srgbClr val="141414"/>
                  </a:solidFill>
                  <a:latin typeface="Poppins Bold Bold"/>
                </a:rPr>
                <a:t>Thank you for listening !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3444398"/>
              <a:ext cx="7993173" cy="6615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2184221" y="5969208"/>
            <a:ext cx="6326832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DD211D"/>
                </a:solidFill>
                <a:latin typeface="Poppins Light"/>
              </a:rPr>
              <a:t>And don't forget to stay </a:t>
            </a:r>
            <a:r>
              <a:rPr lang="en-US" sz="3199">
                <a:solidFill>
                  <a:srgbClr val="2DA687"/>
                </a:solidFill>
                <a:latin typeface="Poppins Light Bold"/>
              </a:rPr>
              <a:t>healthy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393834" y="4325958"/>
            <a:ext cx="10318884" cy="1635084"/>
          </a:xfrm>
          <a:prstGeom prst="rect">
            <a:avLst/>
          </a:prstGeom>
          <a:solidFill>
            <a:srgbClr val="DD211D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6773722" y="8826675"/>
            <a:ext cx="485578" cy="431625"/>
            <a:chOff x="0" y="0"/>
            <a:chExt cx="647437" cy="575500"/>
          </a:xfrm>
        </p:grpSpPr>
        <p:sp>
          <p:nvSpPr>
            <p:cNvPr name="AutoShape 4" id="4"/>
            <p:cNvSpPr/>
            <p:nvPr/>
          </p:nvSpPr>
          <p:spPr>
            <a:xfrm rot="0">
              <a:off x="0" y="0"/>
              <a:ext cx="647437" cy="575500"/>
            </a:xfrm>
            <a:prstGeom prst="rect">
              <a:avLst/>
            </a:prstGeom>
            <a:solidFill>
              <a:srgbClr val="DD211D"/>
            </a:solidFill>
          </p:spPr>
        </p:sp>
        <p:grpSp>
          <p:nvGrpSpPr>
            <p:cNvPr name="Group 5" id="5"/>
            <p:cNvGrpSpPr/>
            <p:nvPr/>
          </p:nvGrpSpPr>
          <p:grpSpPr>
            <a:xfrm rot="0">
              <a:off x="0" y="171992"/>
              <a:ext cx="517352" cy="231517"/>
              <a:chOff x="0" y="0"/>
              <a:chExt cx="959235" cy="429260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-5080"/>
                <a:ext cx="959235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959235">
                    <a:moveTo>
                      <a:pt x="941455" y="187960"/>
                    </a:moveTo>
                    <a:lnTo>
                      <a:pt x="679835" y="11430"/>
                    </a:lnTo>
                    <a:cubicBezTo>
                      <a:pt x="662055" y="0"/>
                      <a:pt x="639195" y="3810"/>
                      <a:pt x="626495" y="21590"/>
                    </a:cubicBezTo>
                    <a:cubicBezTo>
                      <a:pt x="615065" y="39370"/>
                      <a:pt x="618875" y="62230"/>
                      <a:pt x="636655" y="74930"/>
                    </a:cubicBezTo>
                    <a:lnTo>
                      <a:pt x="795405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795405" y="257810"/>
                    </a:lnTo>
                    <a:lnTo>
                      <a:pt x="636655" y="364490"/>
                    </a:lnTo>
                    <a:cubicBezTo>
                      <a:pt x="618875" y="375920"/>
                      <a:pt x="615065" y="400050"/>
                      <a:pt x="626495" y="417830"/>
                    </a:cubicBezTo>
                    <a:cubicBezTo>
                      <a:pt x="634115" y="429260"/>
                      <a:pt x="645545" y="434340"/>
                      <a:pt x="658245" y="434340"/>
                    </a:cubicBezTo>
                    <a:cubicBezTo>
                      <a:pt x="665865" y="434340"/>
                      <a:pt x="673485" y="431800"/>
                      <a:pt x="679835" y="427990"/>
                    </a:cubicBezTo>
                    <a:lnTo>
                      <a:pt x="942725" y="251460"/>
                    </a:lnTo>
                    <a:cubicBezTo>
                      <a:pt x="952885" y="243840"/>
                      <a:pt x="959235" y="232410"/>
                      <a:pt x="959235" y="219710"/>
                    </a:cubicBezTo>
                    <a:cubicBezTo>
                      <a:pt x="959235" y="207010"/>
                      <a:pt x="952885" y="195580"/>
                      <a:pt x="941455" y="187960"/>
                    </a:cubicBezTo>
                    <a:close/>
                  </a:path>
                </a:pathLst>
              </a:custGeom>
              <a:solidFill>
                <a:srgbClr val="FDFCFC"/>
              </a:solidFill>
            </p:spPr>
          </p:sp>
        </p:grp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6130992" y="-299224"/>
            <a:ext cx="1771039" cy="1771039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3"/>
          <a:srcRect l="0" t="0" r="59023" b="0"/>
          <a:stretch>
            <a:fillRect/>
          </a:stretch>
        </p:blipFill>
        <p:spPr>
          <a:xfrm flipH="false" flipV="false" rot="0">
            <a:off x="678471" y="239107"/>
            <a:ext cx="1759970" cy="694378"/>
          </a:xfrm>
          <a:prstGeom prst="rect">
            <a:avLst/>
          </a:prstGeom>
        </p:spPr>
      </p:pic>
      <p:grpSp>
        <p:nvGrpSpPr>
          <p:cNvPr name="Group 9" id="9"/>
          <p:cNvGrpSpPr/>
          <p:nvPr/>
        </p:nvGrpSpPr>
        <p:grpSpPr>
          <a:xfrm rot="0">
            <a:off x="10322750" y="3398631"/>
            <a:ext cx="6039321" cy="3065525"/>
            <a:chOff x="0" y="0"/>
            <a:chExt cx="8052429" cy="4087367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4" y="-66675"/>
              <a:ext cx="8052425" cy="6702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60"/>
                </a:lnSpc>
              </a:pP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052220"/>
              <a:ext cx="8052425" cy="30351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25669" indent="-262834" lvl="1">
                <a:lnSpc>
                  <a:spcPts val="3652"/>
                </a:lnSpc>
                <a:buFont typeface="Arial"/>
                <a:buChar char="•"/>
              </a:pPr>
              <a:r>
                <a:rPr lang="en-US" sz="2434">
                  <a:solidFill>
                    <a:srgbClr val="141414"/>
                  </a:solidFill>
                  <a:latin typeface="Poppins Light"/>
                </a:rPr>
                <a:t>About Dataset</a:t>
              </a:r>
            </a:p>
            <a:p>
              <a:pPr marL="525669" indent="-262834" lvl="1">
                <a:lnSpc>
                  <a:spcPts val="3652"/>
                </a:lnSpc>
                <a:buFont typeface="Arial"/>
                <a:buChar char="•"/>
              </a:pPr>
              <a:r>
                <a:rPr lang="en-US" sz="2434">
                  <a:solidFill>
                    <a:srgbClr val="141414"/>
                  </a:solidFill>
                  <a:latin typeface="Poppins Light"/>
                </a:rPr>
                <a:t>Data Engineering</a:t>
              </a:r>
            </a:p>
            <a:p>
              <a:pPr marL="525669" indent="-262834" lvl="1">
                <a:lnSpc>
                  <a:spcPts val="3652"/>
                </a:lnSpc>
                <a:buFont typeface="Arial"/>
                <a:buChar char="•"/>
              </a:pPr>
              <a:r>
                <a:rPr lang="en-US" sz="2434">
                  <a:solidFill>
                    <a:srgbClr val="141414"/>
                  </a:solidFill>
                  <a:latin typeface="Poppins Light"/>
                </a:rPr>
                <a:t>Exploratory Data Analysis (EDA)</a:t>
              </a:r>
            </a:p>
            <a:p>
              <a:pPr marL="525669" indent="-262834" lvl="1">
                <a:lnSpc>
                  <a:spcPts val="3652"/>
                </a:lnSpc>
                <a:buFont typeface="Arial"/>
                <a:buChar char="•"/>
              </a:pPr>
              <a:r>
                <a:rPr lang="en-US" sz="2434">
                  <a:solidFill>
                    <a:srgbClr val="141414"/>
                  </a:solidFill>
                  <a:latin typeface="Poppins Light"/>
                </a:rPr>
                <a:t>Multi-Linear Regression</a:t>
              </a:r>
            </a:p>
            <a:p>
              <a:pPr marL="525669" indent="-262834" lvl="1">
                <a:lnSpc>
                  <a:spcPts val="3652"/>
                </a:lnSpc>
                <a:buFont typeface="Arial"/>
                <a:buChar char="•"/>
              </a:pPr>
              <a:r>
                <a:rPr lang="en-US" sz="2434">
                  <a:solidFill>
                    <a:srgbClr val="141414"/>
                  </a:solidFill>
                  <a:latin typeface="Poppins Light"/>
                </a:rPr>
                <a:t>Logistic regression</a:t>
              </a: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3638154" y="4595812"/>
            <a:ext cx="6286896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>
                <a:solidFill>
                  <a:srgbClr val="FDFCFC"/>
                </a:solidFill>
                <a:latin typeface="Poppins Bold Bold"/>
              </a:rPr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24728" t="0" r="24728" b="0"/>
          <a:stretch>
            <a:fillRect/>
          </a:stretch>
        </p:blipFill>
        <p:spPr>
          <a:xfrm flipH="false" flipV="false" rot="0">
            <a:off x="1028700" y="1490980"/>
            <a:ext cx="6214323" cy="81915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6773722" y="8826675"/>
            <a:ext cx="485578" cy="431625"/>
            <a:chOff x="0" y="0"/>
            <a:chExt cx="647437" cy="575500"/>
          </a:xfrm>
        </p:grpSpPr>
        <p:sp>
          <p:nvSpPr>
            <p:cNvPr name="AutoShape 4" id="4"/>
            <p:cNvSpPr/>
            <p:nvPr/>
          </p:nvSpPr>
          <p:spPr>
            <a:xfrm rot="0">
              <a:off x="0" y="0"/>
              <a:ext cx="647437" cy="575500"/>
            </a:xfrm>
            <a:prstGeom prst="rect">
              <a:avLst/>
            </a:prstGeom>
            <a:solidFill>
              <a:srgbClr val="DD211D"/>
            </a:solidFill>
          </p:spPr>
        </p:sp>
        <p:grpSp>
          <p:nvGrpSpPr>
            <p:cNvPr name="Group 5" id="5"/>
            <p:cNvGrpSpPr/>
            <p:nvPr/>
          </p:nvGrpSpPr>
          <p:grpSpPr>
            <a:xfrm rot="0">
              <a:off x="0" y="171992"/>
              <a:ext cx="517352" cy="231517"/>
              <a:chOff x="0" y="0"/>
              <a:chExt cx="959235" cy="429260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-5080"/>
                <a:ext cx="959235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959235">
                    <a:moveTo>
                      <a:pt x="941455" y="187960"/>
                    </a:moveTo>
                    <a:lnTo>
                      <a:pt x="679835" y="11430"/>
                    </a:lnTo>
                    <a:cubicBezTo>
                      <a:pt x="662055" y="0"/>
                      <a:pt x="639195" y="3810"/>
                      <a:pt x="626495" y="21590"/>
                    </a:cubicBezTo>
                    <a:cubicBezTo>
                      <a:pt x="615065" y="39370"/>
                      <a:pt x="618875" y="62230"/>
                      <a:pt x="636655" y="74930"/>
                    </a:cubicBezTo>
                    <a:lnTo>
                      <a:pt x="795405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795405" y="257810"/>
                    </a:lnTo>
                    <a:lnTo>
                      <a:pt x="636655" y="364490"/>
                    </a:lnTo>
                    <a:cubicBezTo>
                      <a:pt x="618875" y="375920"/>
                      <a:pt x="615065" y="400050"/>
                      <a:pt x="626495" y="417830"/>
                    </a:cubicBezTo>
                    <a:cubicBezTo>
                      <a:pt x="634115" y="429260"/>
                      <a:pt x="645545" y="434340"/>
                      <a:pt x="658245" y="434340"/>
                    </a:cubicBezTo>
                    <a:cubicBezTo>
                      <a:pt x="665865" y="434340"/>
                      <a:pt x="673485" y="431800"/>
                      <a:pt x="679835" y="427990"/>
                    </a:cubicBezTo>
                    <a:lnTo>
                      <a:pt x="942725" y="251460"/>
                    </a:lnTo>
                    <a:cubicBezTo>
                      <a:pt x="952885" y="243840"/>
                      <a:pt x="959235" y="232410"/>
                      <a:pt x="959235" y="219710"/>
                    </a:cubicBezTo>
                    <a:cubicBezTo>
                      <a:pt x="959235" y="207010"/>
                      <a:pt x="952885" y="195580"/>
                      <a:pt x="941455" y="187960"/>
                    </a:cubicBezTo>
                    <a:close/>
                  </a:path>
                </a:pathLst>
              </a:custGeom>
              <a:solidFill>
                <a:srgbClr val="FDFCFC"/>
              </a:solidFill>
            </p:spPr>
          </p:sp>
        </p:grp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6130992" y="-299224"/>
            <a:ext cx="1771039" cy="1771039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rcRect l="0" t="0" r="59023" b="0"/>
          <a:stretch>
            <a:fillRect/>
          </a:stretch>
        </p:blipFill>
        <p:spPr>
          <a:xfrm flipH="false" flipV="false" rot="0">
            <a:off x="678471" y="239107"/>
            <a:ext cx="1759970" cy="694378"/>
          </a:xfrm>
          <a:prstGeom prst="rect">
            <a:avLst/>
          </a:prstGeom>
        </p:spPr>
      </p:pic>
      <p:grpSp>
        <p:nvGrpSpPr>
          <p:cNvPr name="Group 9" id="9"/>
          <p:cNvGrpSpPr/>
          <p:nvPr/>
        </p:nvGrpSpPr>
        <p:grpSpPr>
          <a:xfrm rot="0">
            <a:off x="8728087" y="2376603"/>
            <a:ext cx="8531213" cy="3757968"/>
            <a:chOff x="0" y="0"/>
            <a:chExt cx="11374951" cy="5010624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9" y="0"/>
              <a:ext cx="11374942" cy="28057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378"/>
                </a:lnSpc>
              </a:pPr>
              <a:r>
                <a:rPr lang="en-US" sz="6982">
                  <a:solidFill>
                    <a:srgbClr val="141414"/>
                  </a:solidFill>
                  <a:latin typeface="Poppins Bold Bold"/>
                </a:rPr>
                <a:t>About </a:t>
              </a:r>
            </a:p>
            <a:p>
              <a:pPr>
                <a:lnSpc>
                  <a:spcPts val="8378"/>
                </a:lnSpc>
              </a:pPr>
              <a:r>
                <a:rPr lang="en-US" sz="6982">
                  <a:solidFill>
                    <a:srgbClr val="DD211D"/>
                  </a:solidFill>
                  <a:latin typeface="Poppins Bold Bold"/>
                </a:rPr>
                <a:t>Dataset 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3248775"/>
              <a:ext cx="9305398" cy="6245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073"/>
                </a:lnSpc>
              </a:pP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4473316"/>
              <a:ext cx="9305398" cy="5373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491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8728087" y="5105400"/>
            <a:ext cx="4148435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Poppins Light"/>
              </a:rPr>
              <a:t>4238 rows × 16 columns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728087" y="5809507"/>
            <a:ext cx="6517824" cy="2174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81"/>
              </a:lnSpc>
              <a:spcBef>
                <a:spcPct val="0"/>
              </a:spcBef>
            </a:pPr>
            <a:r>
              <a:rPr lang="en-US" sz="2486">
                <a:solidFill>
                  <a:srgbClr val="000000"/>
                </a:solidFill>
                <a:latin typeface="Poppins Light"/>
              </a:rPr>
              <a:t>Sex, Age, Current Smoker, Cigs Per Day,</a:t>
            </a:r>
          </a:p>
          <a:p>
            <a:pPr>
              <a:lnSpc>
                <a:spcPts val="3481"/>
              </a:lnSpc>
              <a:spcBef>
                <a:spcPct val="0"/>
              </a:spcBef>
            </a:pPr>
            <a:r>
              <a:rPr lang="en-US" sz="2486">
                <a:solidFill>
                  <a:srgbClr val="000000"/>
                </a:solidFill>
                <a:latin typeface="Poppins Light"/>
              </a:rPr>
              <a:t>BP Meds, Prevalent Stroke, Prevalent Hyp,</a:t>
            </a:r>
          </a:p>
          <a:p>
            <a:pPr>
              <a:lnSpc>
                <a:spcPts val="3481"/>
              </a:lnSpc>
              <a:spcBef>
                <a:spcPct val="0"/>
              </a:spcBef>
            </a:pPr>
            <a:r>
              <a:rPr lang="en-US" sz="2486">
                <a:solidFill>
                  <a:srgbClr val="000000"/>
                </a:solidFill>
                <a:latin typeface="Poppins Light"/>
              </a:rPr>
              <a:t>Diabetes, Tot Chol, Sys BP, Dia BP, BMI, Heart Rate, Glucose, TenYearCHD, Education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01566" y="0"/>
            <a:ext cx="142711" cy="10287000"/>
            <a:chOff x="0" y="0"/>
            <a:chExt cx="190282" cy="13716000"/>
          </a:xfrm>
        </p:grpSpPr>
        <p:sp>
          <p:nvSpPr>
            <p:cNvPr name="AutoShape 3" id="3"/>
            <p:cNvSpPr/>
            <p:nvPr/>
          </p:nvSpPr>
          <p:spPr>
            <a:xfrm rot="0"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</p:sp>
        <p:sp>
          <p:nvSpPr>
            <p:cNvPr name="AutoShape 4" id="4"/>
            <p:cNvSpPr/>
            <p:nvPr/>
          </p:nvSpPr>
          <p:spPr>
            <a:xfrm rot="0"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3710464" y="5715655"/>
            <a:ext cx="610500" cy="6105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763306" y="5715655"/>
            <a:ext cx="610500" cy="6105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536106" y="5715655"/>
            <a:ext cx="610500" cy="6105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176665" y="5715655"/>
            <a:ext cx="610500" cy="6105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6130992" y="-299224"/>
            <a:ext cx="1771039" cy="1771039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5"/>
          <a:srcRect l="0" t="0" r="59023" b="0"/>
          <a:stretch>
            <a:fillRect/>
          </a:stretch>
        </p:blipFill>
        <p:spPr>
          <a:xfrm flipH="false" flipV="false" rot="0">
            <a:off x="678471" y="239107"/>
            <a:ext cx="1759970" cy="694378"/>
          </a:xfrm>
          <a:prstGeom prst="rect">
            <a:avLst/>
          </a:prstGeom>
        </p:spPr>
      </p:pic>
      <p:sp>
        <p:nvSpPr>
          <p:cNvPr name="AutoShape 11" id="11"/>
          <p:cNvSpPr/>
          <p:nvPr/>
        </p:nvSpPr>
        <p:spPr>
          <a:xfrm rot="0">
            <a:off x="5591434" y="-1002290"/>
            <a:ext cx="7105132" cy="2030990"/>
          </a:xfrm>
          <a:prstGeom prst="rect">
            <a:avLst/>
          </a:prstGeom>
          <a:solidFill>
            <a:srgbClr val="DD211D"/>
          </a:solidFill>
        </p:spPr>
      </p:sp>
      <p:grpSp>
        <p:nvGrpSpPr>
          <p:cNvPr name="Group 12" id="12"/>
          <p:cNvGrpSpPr/>
          <p:nvPr/>
        </p:nvGrpSpPr>
        <p:grpSpPr>
          <a:xfrm rot="0">
            <a:off x="3813792" y="3721385"/>
            <a:ext cx="10660416" cy="1422115"/>
            <a:chOff x="0" y="0"/>
            <a:chExt cx="14213889" cy="1896153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10140" y="9525"/>
              <a:ext cx="14193608" cy="11563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897"/>
                </a:lnSpc>
              </a:pPr>
              <a:r>
                <a:rPr lang="en-US" sz="5747">
                  <a:solidFill>
                    <a:srgbClr val="141414"/>
                  </a:solidFill>
                  <a:latin typeface="Poppins Bold Bold"/>
                </a:rPr>
                <a:t>Handling</a:t>
              </a:r>
              <a:r>
                <a:rPr lang="en-US" sz="5747">
                  <a:solidFill>
                    <a:srgbClr val="141414"/>
                  </a:solidFill>
                  <a:latin typeface="Poppins Bold Bold"/>
                </a:rPr>
                <a:t> </a:t>
              </a:r>
              <a:r>
                <a:rPr lang="en-US" sz="5747">
                  <a:solidFill>
                    <a:srgbClr val="DD211D"/>
                  </a:solidFill>
                  <a:latin typeface="Poppins Bold Bold"/>
                </a:rPr>
                <a:t>missing values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373626"/>
              <a:ext cx="14213889" cy="5225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2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609890" y="6621865"/>
            <a:ext cx="3039548" cy="11734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199">
                <a:solidFill>
                  <a:srgbClr val="141414"/>
                </a:solidFill>
                <a:latin typeface="Poppins Light"/>
              </a:rPr>
              <a:t>M</a:t>
            </a:r>
            <a:r>
              <a:rPr lang="en-US" sz="3199">
                <a:solidFill>
                  <a:srgbClr val="141414"/>
                </a:solidFill>
                <a:latin typeface="Poppins Light"/>
              </a:rPr>
              <a:t>ost frequent</a:t>
            </a:r>
          </a:p>
          <a:p>
            <a:pPr algn="ctr">
              <a:lnSpc>
                <a:spcPts val="4799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6639606" y="6665680"/>
            <a:ext cx="2857900" cy="1129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49"/>
              </a:lnSpc>
            </a:pPr>
            <a:r>
              <a:rPr lang="en-US" sz="3099">
                <a:solidFill>
                  <a:srgbClr val="141414"/>
                </a:solidFill>
                <a:latin typeface="Poppins Light"/>
              </a:rPr>
              <a:t>M</a:t>
            </a:r>
            <a:r>
              <a:rPr lang="en-US" sz="3099">
                <a:solidFill>
                  <a:srgbClr val="141414"/>
                </a:solidFill>
                <a:latin typeface="Poppins Light"/>
              </a:rPr>
              <a:t>ean</a:t>
            </a:r>
          </a:p>
          <a:p>
            <a:pPr algn="ctr">
              <a:lnSpc>
                <a:spcPts val="4649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0412406" y="6621865"/>
            <a:ext cx="2857900" cy="11734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199">
                <a:solidFill>
                  <a:srgbClr val="141414"/>
                </a:solidFill>
                <a:latin typeface="Poppins Light"/>
              </a:rPr>
              <a:t>M</a:t>
            </a:r>
            <a:r>
              <a:rPr lang="en-US" sz="3199">
                <a:solidFill>
                  <a:srgbClr val="141414"/>
                </a:solidFill>
                <a:latin typeface="Poppins Light"/>
              </a:rPr>
              <a:t>edian</a:t>
            </a:r>
          </a:p>
          <a:p>
            <a:pPr algn="ctr">
              <a:lnSpc>
                <a:spcPts val="4799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5005516" y="6621865"/>
            <a:ext cx="952798" cy="5734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Poppins Light"/>
              </a:rPr>
              <a:t>Drop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4015714" y="161280"/>
            <a:ext cx="10305645" cy="1310535"/>
            <a:chOff x="0" y="0"/>
            <a:chExt cx="13740860" cy="1747380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9803" y="9525"/>
              <a:ext cx="13721254" cy="10318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87"/>
                </a:lnSpc>
              </a:pPr>
              <a:r>
                <a:rPr lang="en-US" sz="5156">
                  <a:solidFill>
                    <a:srgbClr val="FDFCFC"/>
                  </a:solidFill>
                  <a:latin typeface="Poppins Bold Bold"/>
                </a:rPr>
                <a:t>Data Engineering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1240658"/>
              <a:ext cx="13740860" cy="5067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41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13662" t="43861" r="25290" b="30680"/>
          <a:stretch>
            <a:fillRect/>
          </a:stretch>
        </p:blipFill>
        <p:spPr>
          <a:xfrm flipH="false" flipV="false" rot="0">
            <a:off x="55940" y="4321677"/>
            <a:ext cx="18176121" cy="4737447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13036" t="43807" r="12542" b="45359"/>
          <a:stretch>
            <a:fillRect/>
          </a:stretch>
        </p:blipFill>
        <p:spPr>
          <a:xfrm flipH="false" flipV="false" rot="0">
            <a:off x="215020" y="2580736"/>
            <a:ext cx="19137157" cy="1740941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6130992" y="-299224"/>
            <a:ext cx="1771039" cy="1771039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rcRect l="0" t="0" r="59023" b="0"/>
          <a:stretch>
            <a:fillRect/>
          </a:stretch>
        </p:blipFill>
        <p:spPr>
          <a:xfrm flipH="false" flipV="false" rot="0">
            <a:off x="678471" y="239107"/>
            <a:ext cx="1759970" cy="694378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4052412" y="1944172"/>
            <a:ext cx="10660416" cy="403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2"/>
              </a:lnSpc>
            </a:pPr>
          </a:p>
        </p:txBody>
      </p:sp>
      <p:sp>
        <p:nvSpPr>
          <p:cNvPr name="AutoShape 7" id="7"/>
          <p:cNvSpPr/>
          <p:nvPr/>
        </p:nvSpPr>
        <p:spPr>
          <a:xfrm rot="0">
            <a:off x="4292279" y="-1002290"/>
            <a:ext cx="9942061" cy="2030990"/>
          </a:xfrm>
          <a:prstGeom prst="rect">
            <a:avLst/>
          </a:prstGeom>
          <a:solidFill>
            <a:srgbClr val="DD211D"/>
          </a:solidFill>
        </p:spPr>
      </p:sp>
      <p:grpSp>
        <p:nvGrpSpPr>
          <p:cNvPr name="Group 8" id="8"/>
          <p:cNvGrpSpPr/>
          <p:nvPr/>
        </p:nvGrpSpPr>
        <p:grpSpPr>
          <a:xfrm rot="0">
            <a:off x="3923110" y="161076"/>
            <a:ext cx="10680400" cy="1310740"/>
            <a:chOff x="0" y="0"/>
            <a:chExt cx="14240533" cy="1747653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10159" y="0"/>
              <a:ext cx="14220215" cy="1016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069"/>
                </a:lnSpc>
              </a:pPr>
              <a:r>
                <a:rPr lang="en-US" sz="5058">
                  <a:solidFill>
                    <a:srgbClr val="FDFCFC"/>
                  </a:solidFill>
                  <a:latin typeface="Poppins Bold Bold"/>
                </a:rPr>
                <a:t>Handling</a:t>
              </a:r>
              <a:r>
                <a:rPr lang="en-US" sz="5058">
                  <a:solidFill>
                    <a:srgbClr val="FDFCFC"/>
                  </a:solidFill>
                  <a:latin typeface="Poppins Bold Bold"/>
                </a:rPr>
                <a:t> missing values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224236"/>
              <a:ext cx="14240533" cy="5234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5591434" y="-1002290"/>
            <a:ext cx="7105132" cy="2030990"/>
          </a:xfrm>
          <a:prstGeom prst="rect">
            <a:avLst/>
          </a:prstGeom>
          <a:solidFill>
            <a:srgbClr val="DD211D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6773722" y="8826675"/>
            <a:ext cx="485578" cy="431625"/>
            <a:chOff x="0" y="0"/>
            <a:chExt cx="647437" cy="575500"/>
          </a:xfrm>
        </p:grpSpPr>
        <p:sp>
          <p:nvSpPr>
            <p:cNvPr name="AutoShape 4" id="4"/>
            <p:cNvSpPr/>
            <p:nvPr/>
          </p:nvSpPr>
          <p:spPr>
            <a:xfrm rot="0">
              <a:off x="0" y="0"/>
              <a:ext cx="647437" cy="575500"/>
            </a:xfrm>
            <a:prstGeom prst="rect">
              <a:avLst/>
            </a:prstGeom>
            <a:solidFill>
              <a:srgbClr val="DD211D"/>
            </a:solidFill>
          </p:spPr>
        </p:sp>
        <p:grpSp>
          <p:nvGrpSpPr>
            <p:cNvPr name="Group 5" id="5"/>
            <p:cNvGrpSpPr/>
            <p:nvPr/>
          </p:nvGrpSpPr>
          <p:grpSpPr>
            <a:xfrm rot="0">
              <a:off x="0" y="171992"/>
              <a:ext cx="517352" cy="231517"/>
              <a:chOff x="0" y="0"/>
              <a:chExt cx="959235" cy="429260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-5080"/>
                <a:ext cx="959235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959235">
                    <a:moveTo>
                      <a:pt x="941455" y="187960"/>
                    </a:moveTo>
                    <a:lnTo>
                      <a:pt x="679835" y="11430"/>
                    </a:lnTo>
                    <a:cubicBezTo>
                      <a:pt x="662055" y="0"/>
                      <a:pt x="639195" y="3810"/>
                      <a:pt x="626495" y="21590"/>
                    </a:cubicBezTo>
                    <a:cubicBezTo>
                      <a:pt x="615065" y="39370"/>
                      <a:pt x="618875" y="62230"/>
                      <a:pt x="636655" y="74930"/>
                    </a:cubicBezTo>
                    <a:lnTo>
                      <a:pt x="795405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795405" y="257810"/>
                    </a:lnTo>
                    <a:lnTo>
                      <a:pt x="636655" y="364490"/>
                    </a:lnTo>
                    <a:cubicBezTo>
                      <a:pt x="618875" y="375920"/>
                      <a:pt x="615065" y="400050"/>
                      <a:pt x="626495" y="417830"/>
                    </a:cubicBezTo>
                    <a:cubicBezTo>
                      <a:pt x="634115" y="429260"/>
                      <a:pt x="645545" y="434340"/>
                      <a:pt x="658245" y="434340"/>
                    </a:cubicBezTo>
                    <a:cubicBezTo>
                      <a:pt x="665865" y="434340"/>
                      <a:pt x="673485" y="431800"/>
                      <a:pt x="679835" y="427990"/>
                    </a:cubicBezTo>
                    <a:lnTo>
                      <a:pt x="942725" y="251460"/>
                    </a:lnTo>
                    <a:cubicBezTo>
                      <a:pt x="952885" y="243840"/>
                      <a:pt x="959235" y="232410"/>
                      <a:pt x="959235" y="219710"/>
                    </a:cubicBezTo>
                    <a:cubicBezTo>
                      <a:pt x="959235" y="207010"/>
                      <a:pt x="952885" y="195580"/>
                      <a:pt x="941455" y="187960"/>
                    </a:cubicBezTo>
                    <a:close/>
                  </a:path>
                </a:pathLst>
              </a:custGeom>
              <a:solidFill>
                <a:srgbClr val="FDFCFC"/>
              </a:solidFill>
            </p:spPr>
          </p:sp>
        </p:grp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rcRect l="20011" t="38776" r="11600" b="10803"/>
          <a:stretch>
            <a:fillRect/>
          </a:stretch>
        </p:blipFill>
        <p:spPr>
          <a:xfrm flipH="false" flipV="false" rot="0">
            <a:off x="4535053" y="2220562"/>
            <a:ext cx="13400068" cy="617467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3"/>
          <a:srcRect l="20361" t="38677" r="58745" b="10716"/>
          <a:stretch>
            <a:fillRect/>
          </a:stretch>
        </p:blipFill>
        <p:spPr>
          <a:xfrm flipH="false" flipV="false" rot="0">
            <a:off x="449207" y="2209928"/>
            <a:ext cx="4085846" cy="6185304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6130992" y="-299224"/>
            <a:ext cx="1771039" cy="1771039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5"/>
          <a:srcRect l="0" t="0" r="59023" b="0"/>
          <a:stretch>
            <a:fillRect/>
          </a:stretch>
        </p:blipFill>
        <p:spPr>
          <a:xfrm flipH="false" flipV="false" rot="0">
            <a:off x="678471" y="239107"/>
            <a:ext cx="1759970" cy="694378"/>
          </a:xfrm>
          <a:prstGeom prst="rect">
            <a:avLst/>
          </a:prstGeom>
        </p:spPr>
      </p:pic>
      <p:grpSp>
        <p:nvGrpSpPr>
          <p:cNvPr name="Group 11" id="11"/>
          <p:cNvGrpSpPr/>
          <p:nvPr/>
        </p:nvGrpSpPr>
        <p:grpSpPr>
          <a:xfrm rot="0">
            <a:off x="7208525" y="211867"/>
            <a:ext cx="13446847" cy="2519897"/>
            <a:chOff x="0" y="0"/>
            <a:chExt cx="17929130" cy="3359863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0"/>
              <a:ext cx="17929130" cy="927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520"/>
                </a:lnSpc>
              </a:pPr>
              <a:r>
                <a:rPr lang="en-US" sz="4600">
                  <a:solidFill>
                    <a:srgbClr val="FDFCFC"/>
                  </a:solidFill>
                  <a:latin typeface="Poppins Bold Bold"/>
                </a:rPr>
                <a:t>Correlation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537453"/>
              <a:ext cx="17929130" cy="6615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2798364"/>
              <a:ext cx="17929130" cy="5614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8677570" y="-5063092"/>
            <a:ext cx="1028700" cy="11154883"/>
          </a:xfrm>
          <a:prstGeom prst="rect">
            <a:avLst/>
          </a:prstGeom>
          <a:solidFill>
            <a:srgbClr val="DD211D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6773722" y="8826675"/>
            <a:ext cx="485578" cy="431625"/>
            <a:chOff x="0" y="0"/>
            <a:chExt cx="647437" cy="575500"/>
          </a:xfrm>
        </p:grpSpPr>
        <p:sp>
          <p:nvSpPr>
            <p:cNvPr name="AutoShape 4" id="4"/>
            <p:cNvSpPr/>
            <p:nvPr/>
          </p:nvSpPr>
          <p:spPr>
            <a:xfrm rot="0">
              <a:off x="0" y="0"/>
              <a:ext cx="647437" cy="575500"/>
            </a:xfrm>
            <a:prstGeom prst="rect">
              <a:avLst/>
            </a:prstGeom>
            <a:solidFill>
              <a:srgbClr val="DD211D"/>
            </a:solidFill>
          </p:spPr>
        </p:sp>
        <p:grpSp>
          <p:nvGrpSpPr>
            <p:cNvPr name="Group 5" id="5"/>
            <p:cNvGrpSpPr/>
            <p:nvPr/>
          </p:nvGrpSpPr>
          <p:grpSpPr>
            <a:xfrm rot="0">
              <a:off x="0" y="171992"/>
              <a:ext cx="517352" cy="231517"/>
              <a:chOff x="0" y="0"/>
              <a:chExt cx="959235" cy="429260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-5080"/>
                <a:ext cx="959235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959235">
                    <a:moveTo>
                      <a:pt x="941455" y="187960"/>
                    </a:moveTo>
                    <a:lnTo>
                      <a:pt x="679835" y="11430"/>
                    </a:lnTo>
                    <a:cubicBezTo>
                      <a:pt x="662055" y="0"/>
                      <a:pt x="639195" y="3810"/>
                      <a:pt x="626495" y="21590"/>
                    </a:cubicBezTo>
                    <a:cubicBezTo>
                      <a:pt x="615065" y="39370"/>
                      <a:pt x="618875" y="62230"/>
                      <a:pt x="636655" y="74930"/>
                    </a:cubicBezTo>
                    <a:lnTo>
                      <a:pt x="795405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795405" y="257810"/>
                    </a:lnTo>
                    <a:lnTo>
                      <a:pt x="636655" y="364490"/>
                    </a:lnTo>
                    <a:cubicBezTo>
                      <a:pt x="618875" y="375920"/>
                      <a:pt x="615065" y="400050"/>
                      <a:pt x="626495" y="417830"/>
                    </a:cubicBezTo>
                    <a:cubicBezTo>
                      <a:pt x="634115" y="429260"/>
                      <a:pt x="645545" y="434340"/>
                      <a:pt x="658245" y="434340"/>
                    </a:cubicBezTo>
                    <a:cubicBezTo>
                      <a:pt x="665865" y="434340"/>
                      <a:pt x="673485" y="431800"/>
                      <a:pt x="679835" y="427990"/>
                    </a:cubicBezTo>
                    <a:lnTo>
                      <a:pt x="942725" y="251460"/>
                    </a:lnTo>
                    <a:cubicBezTo>
                      <a:pt x="952885" y="243840"/>
                      <a:pt x="959235" y="232410"/>
                      <a:pt x="959235" y="219710"/>
                    </a:cubicBezTo>
                    <a:cubicBezTo>
                      <a:pt x="959235" y="207010"/>
                      <a:pt x="952885" y="195580"/>
                      <a:pt x="941455" y="187960"/>
                    </a:cubicBezTo>
                    <a:close/>
                  </a:path>
                </a:pathLst>
              </a:custGeom>
              <a:solidFill>
                <a:srgbClr val="FDFCFC"/>
              </a:solidFill>
            </p:spPr>
          </p:sp>
        </p:grpSp>
      </p:grpSp>
      <p:grpSp>
        <p:nvGrpSpPr>
          <p:cNvPr name="Group 7" id="7"/>
          <p:cNvGrpSpPr/>
          <p:nvPr/>
        </p:nvGrpSpPr>
        <p:grpSpPr>
          <a:xfrm rot="0">
            <a:off x="5181784" y="239107"/>
            <a:ext cx="13446847" cy="2519897"/>
            <a:chOff x="0" y="0"/>
            <a:chExt cx="17929130" cy="3359863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0"/>
              <a:ext cx="17929130" cy="927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520"/>
                </a:lnSpc>
              </a:pPr>
              <a:r>
                <a:rPr lang="en-US" sz="4600">
                  <a:solidFill>
                    <a:srgbClr val="FDFCFC"/>
                  </a:solidFill>
                  <a:latin typeface="Poppins Bold Bold"/>
                </a:rPr>
                <a:t>Multi-Linear Regression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537453"/>
              <a:ext cx="17929130" cy="6615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2798364"/>
              <a:ext cx="17929130" cy="5614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</a:p>
          </p:txBody>
        </p:sp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6130992" y="-299224"/>
            <a:ext cx="1771039" cy="1771039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3"/>
          <a:srcRect l="0" t="0" r="59023" b="0"/>
          <a:stretch>
            <a:fillRect/>
          </a:stretch>
        </p:blipFill>
        <p:spPr>
          <a:xfrm flipH="false" flipV="false" rot="0">
            <a:off x="678471" y="239107"/>
            <a:ext cx="1759970" cy="694378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4047517" y="2635179"/>
            <a:ext cx="10141248" cy="7164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17"/>
              </a:lnSpc>
            </a:pPr>
            <a:r>
              <a:rPr lang="en-US" sz="4212">
                <a:solidFill>
                  <a:srgbClr val="000000"/>
                </a:solidFill>
                <a:latin typeface="Poppins Light"/>
              </a:rPr>
              <a:t>-Choosing features and target:"</a:t>
            </a:r>
            <a:r>
              <a:rPr lang="en-US" sz="4212">
                <a:solidFill>
                  <a:srgbClr val="000000"/>
                </a:solidFill>
                <a:latin typeface="Poppins Light Bold"/>
              </a:rPr>
              <a:t>sysBP</a:t>
            </a:r>
            <a:r>
              <a:rPr lang="en-US" sz="4212">
                <a:solidFill>
                  <a:srgbClr val="000000"/>
                </a:solidFill>
                <a:latin typeface="Poppins Light"/>
              </a:rPr>
              <a:t>"',</a:t>
            </a:r>
          </a:p>
          <a:p>
            <a:pPr algn="ctr">
              <a:lnSpc>
                <a:spcPts val="6317"/>
              </a:lnSpc>
            </a:pPr>
            <a:r>
              <a:rPr lang="en-US" sz="4212">
                <a:solidFill>
                  <a:srgbClr val="000000"/>
                </a:solidFill>
                <a:latin typeface="Poppins Light"/>
              </a:rPr>
              <a:t>-Split data into train and test set</a:t>
            </a:r>
          </a:p>
          <a:p>
            <a:pPr algn="ctr">
              <a:lnSpc>
                <a:spcPts val="6317"/>
              </a:lnSpc>
            </a:pPr>
            <a:r>
              <a:rPr lang="en-US" sz="4212">
                <a:solidFill>
                  <a:srgbClr val="000000"/>
                </a:solidFill>
                <a:latin typeface="Poppins Light"/>
              </a:rPr>
              <a:t>-using .shape</a:t>
            </a:r>
          </a:p>
          <a:p>
            <a:pPr algn="ctr">
              <a:lnSpc>
                <a:spcPts val="6317"/>
              </a:lnSpc>
            </a:pPr>
          </a:p>
          <a:p>
            <a:pPr algn="ctr">
              <a:lnSpc>
                <a:spcPts val="6317"/>
              </a:lnSpc>
            </a:pPr>
          </a:p>
          <a:p>
            <a:pPr algn="ctr">
              <a:lnSpc>
                <a:spcPts val="6317"/>
              </a:lnSpc>
            </a:pPr>
          </a:p>
          <a:p>
            <a:pPr algn="ctr">
              <a:lnSpc>
                <a:spcPts val="6317"/>
              </a:lnSpc>
            </a:pPr>
          </a:p>
          <a:p>
            <a:pPr algn="ctr">
              <a:lnSpc>
                <a:spcPts val="6317"/>
              </a:lnSpc>
            </a:pPr>
          </a:p>
          <a:p>
            <a:pPr algn="ctr">
              <a:lnSpc>
                <a:spcPts val="6317"/>
              </a:lnSpc>
              <a:spcBef>
                <a:spcPct val="0"/>
              </a:spcBef>
            </a:pPr>
          </a:p>
        </p:txBody>
      </p:sp>
      <p:pic>
        <p:nvPicPr>
          <p:cNvPr name="Picture 14" id="14"/>
          <p:cNvPicPr>
            <a:picLocks noChangeAspect="true"/>
          </p:cNvPicPr>
          <p:nvPr/>
        </p:nvPicPr>
        <p:blipFill>
          <a:blip r:embed="rId4"/>
          <a:srcRect l="1282" t="0" r="1282" b="0"/>
          <a:stretch>
            <a:fillRect/>
          </a:stretch>
        </p:blipFill>
        <p:spPr>
          <a:xfrm flipH="false" flipV="false" rot="0">
            <a:off x="2252258" y="5869369"/>
            <a:ext cx="13783485" cy="150588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8677570" y="-5063092"/>
            <a:ext cx="1028700" cy="11154883"/>
          </a:xfrm>
          <a:prstGeom prst="rect">
            <a:avLst/>
          </a:prstGeom>
          <a:solidFill>
            <a:srgbClr val="DD211D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5690061" y="239107"/>
            <a:ext cx="11083661" cy="2456064"/>
            <a:chOff x="0" y="0"/>
            <a:chExt cx="14778215" cy="327475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14778215" cy="9036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380"/>
                </a:lnSpc>
              </a:pPr>
              <a:r>
                <a:rPr lang="en-US" sz="4483">
                  <a:solidFill>
                    <a:srgbClr val="FDFCFC"/>
                  </a:solidFill>
                  <a:latin typeface="Poppins Bold Bold"/>
                </a:rPr>
                <a:t>Multi-Linear Regression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515867"/>
              <a:ext cx="14778215" cy="6274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093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735072"/>
              <a:ext cx="14778215" cy="539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508"/>
                </a:lnSpc>
              </a:pPr>
            </a:p>
          </p:txBody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6130992" y="-299224"/>
            <a:ext cx="1771039" cy="1771039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3"/>
          <a:srcRect l="0" t="0" r="59023" b="0"/>
          <a:stretch>
            <a:fillRect/>
          </a:stretch>
        </p:blipFill>
        <p:spPr>
          <a:xfrm flipH="false" flipV="false" rot="0">
            <a:off x="678471" y="239107"/>
            <a:ext cx="1759970" cy="694378"/>
          </a:xfrm>
          <a:prstGeom prst="rect">
            <a:avLst/>
          </a:prstGeom>
        </p:spPr>
      </p:pic>
      <p:grpSp>
        <p:nvGrpSpPr>
          <p:cNvPr name="Group 9" id="9"/>
          <p:cNvGrpSpPr/>
          <p:nvPr/>
        </p:nvGrpSpPr>
        <p:grpSpPr>
          <a:xfrm rot="0">
            <a:off x="16773722" y="8826675"/>
            <a:ext cx="485578" cy="431625"/>
            <a:chOff x="0" y="0"/>
            <a:chExt cx="647437" cy="575500"/>
          </a:xfrm>
        </p:grpSpPr>
        <p:sp>
          <p:nvSpPr>
            <p:cNvPr name="AutoShape 10" id="10"/>
            <p:cNvSpPr/>
            <p:nvPr/>
          </p:nvSpPr>
          <p:spPr>
            <a:xfrm rot="0">
              <a:off x="0" y="0"/>
              <a:ext cx="647437" cy="575500"/>
            </a:xfrm>
            <a:prstGeom prst="rect">
              <a:avLst/>
            </a:prstGeom>
            <a:solidFill>
              <a:srgbClr val="DD211D"/>
            </a:solidFill>
          </p:spPr>
        </p:sp>
        <p:grpSp>
          <p:nvGrpSpPr>
            <p:cNvPr name="Group 11" id="11"/>
            <p:cNvGrpSpPr/>
            <p:nvPr/>
          </p:nvGrpSpPr>
          <p:grpSpPr>
            <a:xfrm rot="0">
              <a:off x="0" y="171992"/>
              <a:ext cx="517352" cy="231517"/>
              <a:chOff x="0" y="0"/>
              <a:chExt cx="959235" cy="429260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-5080"/>
                <a:ext cx="959235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959235">
                    <a:moveTo>
                      <a:pt x="941455" y="187960"/>
                    </a:moveTo>
                    <a:lnTo>
                      <a:pt x="679835" y="11430"/>
                    </a:lnTo>
                    <a:cubicBezTo>
                      <a:pt x="662055" y="0"/>
                      <a:pt x="639195" y="3810"/>
                      <a:pt x="626495" y="21590"/>
                    </a:cubicBezTo>
                    <a:cubicBezTo>
                      <a:pt x="615065" y="39370"/>
                      <a:pt x="618875" y="62230"/>
                      <a:pt x="636655" y="74930"/>
                    </a:cubicBezTo>
                    <a:lnTo>
                      <a:pt x="795405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795405" y="257810"/>
                    </a:lnTo>
                    <a:lnTo>
                      <a:pt x="636655" y="364490"/>
                    </a:lnTo>
                    <a:cubicBezTo>
                      <a:pt x="618875" y="375920"/>
                      <a:pt x="615065" y="400050"/>
                      <a:pt x="626495" y="417830"/>
                    </a:cubicBezTo>
                    <a:cubicBezTo>
                      <a:pt x="634115" y="429260"/>
                      <a:pt x="645545" y="434340"/>
                      <a:pt x="658245" y="434340"/>
                    </a:cubicBezTo>
                    <a:cubicBezTo>
                      <a:pt x="665865" y="434340"/>
                      <a:pt x="673485" y="431800"/>
                      <a:pt x="679835" y="427990"/>
                    </a:cubicBezTo>
                    <a:lnTo>
                      <a:pt x="942725" y="251460"/>
                    </a:lnTo>
                    <a:cubicBezTo>
                      <a:pt x="952885" y="243840"/>
                      <a:pt x="959235" y="232410"/>
                      <a:pt x="959235" y="219710"/>
                    </a:cubicBezTo>
                    <a:cubicBezTo>
                      <a:pt x="959235" y="207010"/>
                      <a:pt x="952885" y="195580"/>
                      <a:pt x="941455" y="187960"/>
                    </a:cubicBezTo>
                    <a:close/>
                  </a:path>
                </a:pathLst>
              </a:custGeom>
              <a:solidFill>
                <a:srgbClr val="FDFCFC"/>
              </a:solidFill>
            </p:spPr>
          </p:sp>
        </p:grpSp>
      </p:grpSp>
      <p:pic>
        <p:nvPicPr>
          <p:cNvPr name="Picture 13" id="13"/>
          <p:cNvPicPr>
            <a:picLocks noChangeAspect="true"/>
          </p:cNvPicPr>
          <p:nvPr/>
        </p:nvPicPr>
        <p:blipFill>
          <a:blip r:embed="rId4"/>
          <a:srcRect l="0" t="0" r="0" b="582"/>
          <a:stretch>
            <a:fillRect/>
          </a:stretch>
        </p:blipFill>
        <p:spPr>
          <a:xfrm flipH="false" flipV="false" rot="0">
            <a:off x="3040519" y="2759004"/>
            <a:ext cx="12206963" cy="5949991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3088438" y="1645712"/>
            <a:ext cx="12206963" cy="763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17"/>
              </a:lnSpc>
              <a:spcBef>
                <a:spcPct val="0"/>
              </a:spcBef>
            </a:pPr>
            <a:r>
              <a:rPr lang="en-US" sz="4212">
                <a:solidFill>
                  <a:srgbClr val="000000"/>
                </a:solidFill>
                <a:latin typeface="Poppins Light"/>
              </a:rPr>
              <a:t>-Pipeline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8677570" y="-5063092"/>
            <a:ext cx="1028700" cy="11154883"/>
          </a:xfrm>
          <a:prstGeom prst="rect">
            <a:avLst/>
          </a:prstGeom>
          <a:solidFill>
            <a:srgbClr val="DD211D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6773722" y="8826675"/>
            <a:ext cx="485578" cy="431625"/>
            <a:chOff x="0" y="0"/>
            <a:chExt cx="647437" cy="575500"/>
          </a:xfrm>
        </p:grpSpPr>
        <p:sp>
          <p:nvSpPr>
            <p:cNvPr name="AutoShape 4" id="4"/>
            <p:cNvSpPr/>
            <p:nvPr/>
          </p:nvSpPr>
          <p:spPr>
            <a:xfrm rot="0">
              <a:off x="0" y="0"/>
              <a:ext cx="647437" cy="575500"/>
            </a:xfrm>
            <a:prstGeom prst="rect">
              <a:avLst/>
            </a:prstGeom>
            <a:solidFill>
              <a:srgbClr val="DD211D"/>
            </a:solidFill>
          </p:spPr>
        </p:sp>
        <p:grpSp>
          <p:nvGrpSpPr>
            <p:cNvPr name="Group 5" id="5"/>
            <p:cNvGrpSpPr/>
            <p:nvPr/>
          </p:nvGrpSpPr>
          <p:grpSpPr>
            <a:xfrm rot="0">
              <a:off x="0" y="171992"/>
              <a:ext cx="517352" cy="231517"/>
              <a:chOff x="0" y="0"/>
              <a:chExt cx="959235" cy="429260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-5080"/>
                <a:ext cx="959235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959235">
                    <a:moveTo>
                      <a:pt x="941455" y="187960"/>
                    </a:moveTo>
                    <a:lnTo>
                      <a:pt x="679835" y="11430"/>
                    </a:lnTo>
                    <a:cubicBezTo>
                      <a:pt x="662055" y="0"/>
                      <a:pt x="639195" y="3810"/>
                      <a:pt x="626495" y="21590"/>
                    </a:cubicBezTo>
                    <a:cubicBezTo>
                      <a:pt x="615065" y="39370"/>
                      <a:pt x="618875" y="62230"/>
                      <a:pt x="636655" y="74930"/>
                    </a:cubicBezTo>
                    <a:lnTo>
                      <a:pt x="795405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795405" y="257810"/>
                    </a:lnTo>
                    <a:lnTo>
                      <a:pt x="636655" y="364490"/>
                    </a:lnTo>
                    <a:cubicBezTo>
                      <a:pt x="618875" y="375920"/>
                      <a:pt x="615065" y="400050"/>
                      <a:pt x="626495" y="417830"/>
                    </a:cubicBezTo>
                    <a:cubicBezTo>
                      <a:pt x="634115" y="429260"/>
                      <a:pt x="645545" y="434340"/>
                      <a:pt x="658245" y="434340"/>
                    </a:cubicBezTo>
                    <a:cubicBezTo>
                      <a:pt x="665865" y="434340"/>
                      <a:pt x="673485" y="431800"/>
                      <a:pt x="679835" y="427990"/>
                    </a:cubicBezTo>
                    <a:lnTo>
                      <a:pt x="942725" y="251460"/>
                    </a:lnTo>
                    <a:cubicBezTo>
                      <a:pt x="952885" y="243840"/>
                      <a:pt x="959235" y="232410"/>
                      <a:pt x="959235" y="219710"/>
                    </a:cubicBezTo>
                    <a:cubicBezTo>
                      <a:pt x="959235" y="207010"/>
                      <a:pt x="952885" y="195580"/>
                      <a:pt x="941455" y="187960"/>
                    </a:cubicBezTo>
                    <a:close/>
                  </a:path>
                </a:pathLst>
              </a:custGeom>
              <a:solidFill>
                <a:srgbClr val="FDFCFC"/>
              </a:solidFill>
            </p:spPr>
          </p:sp>
        </p:grpSp>
      </p:grpSp>
      <p:grpSp>
        <p:nvGrpSpPr>
          <p:cNvPr name="Group 7" id="7"/>
          <p:cNvGrpSpPr/>
          <p:nvPr/>
        </p:nvGrpSpPr>
        <p:grpSpPr>
          <a:xfrm rot="0">
            <a:off x="5901687" y="202342"/>
            <a:ext cx="13446847" cy="2538947"/>
            <a:chOff x="0" y="0"/>
            <a:chExt cx="17929130" cy="3385263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0"/>
              <a:ext cx="17929130" cy="952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640"/>
                </a:lnSpc>
              </a:pPr>
              <a:r>
                <a:rPr lang="en-US" sz="4700">
                  <a:solidFill>
                    <a:srgbClr val="FDFCFC"/>
                  </a:solidFill>
                  <a:latin typeface="Poppins Bold Bold"/>
                </a:rPr>
                <a:t>Logistic regression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562853"/>
              <a:ext cx="17929130" cy="6615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2823764"/>
              <a:ext cx="17929130" cy="5614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</a:p>
          </p:txBody>
        </p:sp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6130992" y="-299224"/>
            <a:ext cx="1771039" cy="1771039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3"/>
          <a:srcRect l="0" t="0" r="59023" b="0"/>
          <a:stretch>
            <a:fillRect/>
          </a:stretch>
        </p:blipFill>
        <p:spPr>
          <a:xfrm flipH="false" flipV="false" rot="0">
            <a:off x="678471" y="239107"/>
            <a:ext cx="1759970" cy="694378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2646610" y="4212275"/>
            <a:ext cx="12994779" cy="5046025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3041944" y="1641058"/>
            <a:ext cx="12299950" cy="4008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2"/>
              </a:lnSpc>
              <a:spcBef>
                <a:spcPct val="0"/>
              </a:spcBef>
            </a:pPr>
            <a:r>
              <a:rPr lang="en-US" sz="4288">
                <a:solidFill>
                  <a:srgbClr val="000000"/>
                </a:solidFill>
                <a:latin typeface="Poppins Light"/>
              </a:rPr>
              <a:t>-</a:t>
            </a:r>
            <a:r>
              <a:rPr lang="en-US" sz="4288">
                <a:solidFill>
                  <a:srgbClr val="000000"/>
                </a:solidFill>
                <a:latin typeface="Poppins Light"/>
              </a:rPr>
              <a:t>Choosing features and target:"'</a:t>
            </a:r>
            <a:r>
              <a:rPr lang="en-US" sz="4288">
                <a:solidFill>
                  <a:srgbClr val="000000"/>
                </a:solidFill>
                <a:latin typeface="Poppins Light Bold"/>
              </a:rPr>
              <a:t>TenYearCHD</a:t>
            </a:r>
            <a:r>
              <a:rPr lang="en-US" sz="4288">
                <a:solidFill>
                  <a:srgbClr val="000000"/>
                </a:solidFill>
                <a:latin typeface="Poppins Light"/>
              </a:rPr>
              <a:t>'"',</a:t>
            </a:r>
          </a:p>
          <a:p>
            <a:pPr algn="ctr">
              <a:lnSpc>
                <a:spcPts val="6432"/>
              </a:lnSpc>
              <a:spcBef>
                <a:spcPct val="0"/>
              </a:spcBef>
            </a:pPr>
            <a:r>
              <a:rPr lang="en-US" sz="4288">
                <a:solidFill>
                  <a:srgbClr val="000000"/>
                </a:solidFill>
                <a:latin typeface="Poppins Light"/>
              </a:rPr>
              <a:t>-Split data into train and test set</a:t>
            </a:r>
          </a:p>
          <a:p>
            <a:pPr algn="ctr">
              <a:lnSpc>
                <a:spcPts val="6432"/>
              </a:lnSpc>
              <a:spcBef>
                <a:spcPct val="0"/>
              </a:spcBef>
            </a:pPr>
            <a:r>
              <a:rPr lang="en-US" sz="4288">
                <a:solidFill>
                  <a:srgbClr val="000000"/>
                </a:solidFill>
                <a:latin typeface="Poppins Light"/>
              </a:rPr>
              <a:t>-Make pipeline</a:t>
            </a:r>
          </a:p>
          <a:p>
            <a:pPr algn="ctr">
              <a:lnSpc>
                <a:spcPts val="6432"/>
              </a:lnSpc>
              <a:spcBef>
                <a:spcPct val="0"/>
              </a:spcBef>
            </a:pPr>
          </a:p>
          <a:p>
            <a:pPr algn="ctr">
              <a:lnSpc>
                <a:spcPts val="643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DAFPnNdUXe8</dc:identifier>
  <dcterms:modified xsi:type="dcterms:W3CDTF">2011-08-01T06:04:30Z</dcterms:modified>
  <cp:revision>1</cp:revision>
  <dc:title>Heart _Disease_AI_Project1</dc:title>
</cp:coreProperties>
</file>

<file path=docProps/thumbnail.jpeg>
</file>